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57"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60"/>
  </p:normalViewPr>
  <p:slideViewPr>
    <p:cSldViewPr snapToGrid="0">
      <p:cViewPr varScale="1">
        <p:scale>
          <a:sx n="68" d="100"/>
          <a:sy n="68" d="100"/>
        </p:scale>
        <p:origin x="8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CF3AC4-C70B-4A36-BE24-2512E0834EA6}"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E78DC-B1DE-452B-9CD7-7E6FD8F627D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219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CF3AC4-C70B-4A36-BE24-2512E0834EA6}"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E78DC-B1DE-452B-9CD7-7E6FD8F627DB}" type="slidenum">
              <a:rPr lang="en-US" smtClean="0"/>
              <a:t>‹#›</a:t>
            </a:fld>
            <a:endParaRPr lang="en-US"/>
          </a:p>
        </p:txBody>
      </p:sp>
    </p:spTree>
    <p:extLst>
      <p:ext uri="{BB962C8B-B14F-4D97-AF65-F5344CB8AC3E}">
        <p14:creationId xmlns:p14="http://schemas.microsoft.com/office/powerpoint/2010/main" val="2855575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CF3AC4-C70B-4A36-BE24-2512E0834EA6}"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E78DC-B1DE-452B-9CD7-7E6FD8F627DB}" type="slidenum">
              <a:rPr lang="en-US" smtClean="0"/>
              <a:t>‹#›</a:t>
            </a:fld>
            <a:endParaRPr lang="en-US"/>
          </a:p>
        </p:txBody>
      </p:sp>
    </p:spTree>
    <p:extLst>
      <p:ext uri="{BB962C8B-B14F-4D97-AF65-F5344CB8AC3E}">
        <p14:creationId xmlns:p14="http://schemas.microsoft.com/office/powerpoint/2010/main" val="1654239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CF3AC4-C70B-4A36-BE24-2512E0834EA6}"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E78DC-B1DE-452B-9CD7-7E6FD8F627DB}" type="slidenum">
              <a:rPr lang="en-US" smtClean="0"/>
              <a:t>‹#›</a:t>
            </a:fld>
            <a:endParaRPr lang="en-US"/>
          </a:p>
        </p:txBody>
      </p:sp>
    </p:spTree>
    <p:extLst>
      <p:ext uri="{BB962C8B-B14F-4D97-AF65-F5344CB8AC3E}">
        <p14:creationId xmlns:p14="http://schemas.microsoft.com/office/powerpoint/2010/main" val="207742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CF3AC4-C70B-4A36-BE24-2512E0834EA6}"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E78DC-B1DE-452B-9CD7-7E6FD8F627D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493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CF3AC4-C70B-4A36-BE24-2512E0834EA6}" type="datetimeFigureOut">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BE78DC-B1DE-452B-9CD7-7E6FD8F627DB}" type="slidenum">
              <a:rPr lang="en-US" smtClean="0"/>
              <a:t>‹#›</a:t>
            </a:fld>
            <a:endParaRPr lang="en-US"/>
          </a:p>
        </p:txBody>
      </p:sp>
    </p:spTree>
    <p:extLst>
      <p:ext uri="{BB962C8B-B14F-4D97-AF65-F5344CB8AC3E}">
        <p14:creationId xmlns:p14="http://schemas.microsoft.com/office/powerpoint/2010/main" val="276889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CF3AC4-C70B-4A36-BE24-2512E0834EA6}" type="datetimeFigureOut">
              <a:rPr lang="en-US" smtClean="0"/>
              <a:t>11/5/2020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BE78DC-B1DE-452B-9CD7-7E6FD8F627DB}" type="slidenum">
              <a:rPr lang="en-US" smtClean="0"/>
              <a:t>‹#›</a:t>
            </a:fld>
            <a:endParaRPr lang="en-US"/>
          </a:p>
        </p:txBody>
      </p:sp>
    </p:spTree>
    <p:extLst>
      <p:ext uri="{BB962C8B-B14F-4D97-AF65-F5344CB8AC3E}">
        <p14:creationId xmlns:p14="http://schemas.microsoft.com/office/powerpoint/2010/main" val="2355606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CF3AC4-C70B-4A36-BE24-2512E0834EA6}" type="datetimeFigureOut">
              <a:rPr lang="en-US" smtClean="0"/>
              <a:t>11/5/2020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BE78DC-B1DE-452B-9CD7-7E6FD8F627DB}" type="slidenum">
              <a:rPr lang="en-US" smtClean="0"/>
              <a:t>‹#›</a:t>
            </a:fld>
            <a:endParaRPr lang="en-US"/>
          </a:p>
        </p:txBody>
      </p:sp>
    </p:spTree>
    <p:extLst>
      <p:ext uri="{BB962C8B-B14F-4D97-AF65-F5344CB8AC3E}">
        <p14:creationId xmlns:p14="http://schemas.microsoft.com/office/powerpoint/2010/main" val="413449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1CF3AC4-C70B-4A36-BE24-2512E0834EA6}" type="datetimeFigureOut">
              <a:rPr lang="en-US" smtClean="0"/>
              <a:t>11/5/2020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6BE78DC-B1DE-452B-9CD7-7E6FD8F627DB}" type="slidenum">
              <a:rPr lang="en-US" smtClean="0"/>
              <a:t>‹#›</a:t>
            </a:fld>
            <a:endParaRPr lang="en-US"/>
          </a:p>
        </p:txBody>
      </p:sp>
    </p:spTree>
    <p:extLst>
      <p:ext uri="{BB962C8B-B14F-4D97-AF65-F5344CB8AC3E}">
        <p14:creationId xmlns:p14="http://schemas.microsoft.com/office/powerpoint/2010/main" val="1622551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CF3AC4-C70B-4A36-BE24-2512E0834EA6}" type="datetimeFigureOut">
              <a:rPr lang="en-US" smtClean="0"/>
              <a:t>11/5/2020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6BE78DC-B1DE-452B-9CD7-7E6FD8F627DB}" type="slidenum">
              <a:rPr lang="en-US" smtClean="0"/>
              <a:t>‹#›</a:t>
            </a:fld>
            <a:endParaRPr lang="en-US"/>
          </a:p>
        </p:txBody>
      </p:sp>
    </p:spTree>
    <p:extLst>
      <p:ext uri="{BB962C8B-B14F-4D97-AF65-F5344CB8AC3E}">
        <p14:creationId xmlns:p14="http://schemas.microsoft.com/office/powerpoint/2010/main" val="2231992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CF3AC4-C70B-4A36-BE24-2512E0834EA6}" type="datetimeFigureOut">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BE78DC-B1DE-452B-9CD7-7E6FD8F627DB}" type="slidenum">
              <a:rPr lang="en-US" smtClean="0"/>
              <a:t>‹#›</a:t>
            </a:fld>
            <a:endParaRPr lang="en-US"/>
          </a:p>
        </p:txBody>
      </p:sp>
    </p:spTree>
    <p:extLst>
      <p:ext uri="{BB962C8B-B14F-4D97-AF65-F5344CB8AC3E}">
        <p14:creationId xmlns:p14="http://schemas.microsoft.com/office/powerpoint/2010/main" val="3871754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1CF3AC4-C70B-4A36-BE24-2512E0834EA6}" type="datetimeFigureOut">
              <a:rPr lang="en-US" smtClean="0"/>
              <a:t>11/5/2020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6BE78DC-B1DE-452B-9CD7-7E6FD8F627D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3639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rPr>
              <a:t>                        5G Network </a:t>
            </a:r>
          </a:p>
        </p:txBody>
      </p:sp>
      <p:sp>
        <p:nvSpPr>
          <p:cNvPr id="3" name="Content Placeholder 2"/>
          <p:cNvSpPr>
            <a:spLocks noGrp="1"/>
          </p:cNvSpPr>
          <p:nvPr>
            <p:ph idx="1"/>
          </p:nvPr>
        </p:nvSpPr>
        <p:spPr/>
        <p:txBody>
          <a:bodyPr/>
          <a:lstStyle/>
          <a:p>
            <a:r>
              <a:rPr lang="en-US" i="1" dirty="0"/>
              <a:t>Presented By                                                                Supervised by</a:t>
            </a:r>
          </a:p>
          <a:p>
            <a:endParaRPr lang="en-US" i="1" dirty="0"/>
          </a:p>
          <a:p>
            <a:pPr marL="0" indent="0" algn="ctr">
              <a:buNone/>
            </a:pPr>
            <a:endParaRPr lang="en-US" dirty="0"/>
          </a:p>
          <a:p>
            <a:pPr algn="ctr"/>
            <a:endParaRPr lang="en-US" dirty="0"/>
          </a:p>
          <a:p>
            <a:endParaRPr lang="en-US" dirty="0"/>
          </a:p>
          <a:p>
            <a:endParaRPr lang="en-US" dirty="0"/>
          </a:p>
          <a:p>
            <a:endParaRPr lang="en-US" dirty="0"/>
          </a:p>
          <a:p>
            <a:r>
              <a:rPr lang="en-US" dirty="0"/>
              <a:t>                                      Department of Information and communication Technology(ICT)</a:t>
            </a:r>
          </a:p>
          <a:p>
            <a:r>
              <a:rPr lang="en-US" dirty="0"/>
              <a:t>                                Mawlana Bhashani Science and Technology university ,Santosh, Tangail</a:t>
            </a:r>
          </a:p>
          <a:p>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5680" y="-7380"/>
            <a:ext cx="1001054" cy="996286"/>
          </a:xfrm>
          <a:prstGeom prst="rect">
            <a:avLst/>
          </a:prstGeom>
        </p:spPr>
      </p:pic>
      <p:sp>
        <p:nvSpPr>
          <p:cNvPr id="13" name="Rounded Rectangle 12"/>
          <p:cNvSpPr/>
          <p:nvPr/>
        </p:nvSpPr>
        <p:spPr>
          <a:xfrm>
            <a:off x="1569493" y="2456597"/>
            <a:ext cx="3616656" cy="24020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Afrin Zaman</a:t>
            </a:r>
          </a:p>
          <a:p>
            <a:pPr algn="ctr"/>
            <a:r>
              <a:rPr lang="en-US" dirty="0"/>
              <a:t>IT-18008 </a:t>
            </a:r>
          </a:p>
          <a:p>
            <a:pPr algn="ctr"/>
            <a:r>
              <a:rPr lang="en-US" dirty="0"/>
              <a:t>&amp;</a:t>
            </a:r>
          </a:p>
          <a:p>
            <a:pPr algn="ctr"/>
            <a:r>
              <a:rPr lang="en-US" dirty="0" err="1"/>
              <a:t>Mahfuza</a:t>
            </a:r>
            <a:r>
              <a:rPr lang="en-US" dirty="0"/>
              <a:t> Talukdar</a:t>
            </a:r>
          </a:p>
          <a:p>
            <a:pPr algn="ctr"/>
            <a:r>
              <a:rPr lang="en-US" dirty="0"/>
              <a:t>IT-18009</a:t>
            </a:r>
          </a:p>
        </p:txBody>
      </p:sp>
      <p:sp>
        <p:nvSpPr>
          <p:cNvPr id="14" name="Rounded Rectangle 13"/>
          <p:cNvSpPr/>
          <p:nvPr/>
        </p:nvSpPr>
        <p:spPr>
          <a:xfrm>
            <a:off x="6032310" y="2456597"/>
            <a:ext cx="4408227" cy="24020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Nazrul Islam </a:t>
            </a:r>
          </a:p>
          <a:p>
            <a:pPr algn="ctr"/>
            <a:r>
              <a:rPr lang="en-US" dirty="0"/>
              <a:t>Assistant Professor</a:t>
            </a:r>
          </a:p>
          <a:p>
            <a:pPr algn="ctr"/>
            <a:r>
              <a:rPr lang="en-US" dirty="0"/>
              <a:t>Dept of ICT</a:t>
            </a:r>
          </a:p>
          <a:p>
            <a:pPr algn="ctr"/>
            <a:r>
              <a:rPr lang="en-US" dirty="0"/>
              <a:t>MBSTU</a:t>
            </a:r>
          </a:p>
        </p:txBody>
      </p:sp>
      <p:sp>
        <p:nvSpPr>
          <p:cNvPr id="5" name="TextBox 4">
            <a:extLst>
              <a:ext uri="{FF2B5EF4-FFF2-40B4-BE49-F238E27FC236}">
                <a16:creationId xmlns:a16="http://schemas.microsoft.com/office/drawing/2014/main" id="{F4B3E235-F4D6-4922-8FDC-413A55CE202C}"/>
              </a:ext>
            </a:extLst>
          </p:cNvPr>
          <p:cNvSpPr txBox="1"/>
          <p:nvPr/>
        </p:nvSpPr>
        <p:spPr>
          <a:xfrm>
            <a:off x="11535508" y="6231988"/>
            <a:ext cx="407963" cy="369332"/>
          </a:xfrm>
          <a:prstGeom prst="rect">
            <a:avLst/>
          </a:prstGeom>
          <a:noFill/>
        </p:spPr>
        <p:txBody>
          <a:bodyPr wrap="square" rtlCol="0">
            <a:spAutoFit/>
          </a:bodyPr>
          <a:lstStyle/>
          <a:p>
            <a:r>
              <a:rPr lang="en-US" dirty="0"/>
              <a:t>1</a:t>
            </a:r>
          </a:p>
        </p:txBody>
      </p:sp>
      <p:pic>
        <p:nvPicPr>
          <p:cNvPr id="7" name="Recorded Sound">
            <a:hlinkClick r:id="" action="ppaction://media"/>
            <a:extLst>
              <a:ext uri="{FF2B5EF4-FFF2-40B4-BE49-F238E27FC236}">
                <a16:creationId xmlns:a16="http://schemas.microsoft.com/office/drawing/2014/main" id="{477AABB7-ACD9-4CC0-8E71-C6B92E9A28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50658" y="185963"/>
            <a:ext cx="609600" cy="609600"/>
          </a:xfrm>
          <a:prstGeom prst="rect">
            <a:avLst/>
          </a:prstGeom>
        </p:spPr>
      </p:pic>
    </p:spTree>
    <p:extLst>
      <p:ext uri="{BB962C8B-B14F-4D97-AF65-F5344CB8AC3E}">
        <p14:creationId xmlns:p14="http://schemas.microsoft.com/office/powerpoint/2010/main" val="407059702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5G - Advantages</a:t>
            </a:r>
            <a:br>
              <a:rPr lang="en-US" b="1" dirty="0"/>
            </a:br>
            <a:endParaRPr lang="en-US" dirty="0"/>
          </a:p>
        </p:txBody>
      </p:sp>
      <p:sp>
        <p:nvSpPr>
          <p:cNvPr id="3" name="Content Placeholder 2"/>
          <p:cNvSpPr>
            <a:spLocks noGrp="1"/>
          </p:cNvSpPr>
          <p:nvPr>
            <p:ph idx="1"/>
          </p:nvPr>
        </p:nvSpPr>
        <p:spPr/>
        <p:txBody>
          <a:bodyPr/>
          <a:lstStyle/>
          <a:p>
            <a:r>
              <a:rPr lang="en-US" dirty="0"/>
              <a:t>5</a:t>
            </a:r>
            <a:r>
              <a:rPr lang="en-US" baseline="30000" dirty="0"/>
              <a:t>th</a:t>
            </a:r>
            <a:r>
              <a:rPr lang="en-US" dirty="0"/>
              <a:t> generation technology offers a wide range of features, which are beneficial for all group of people including, students, professionals (doctors, engineers, teachers, governing bodies, administrative bodies, etc.) and even for a common man.</a:t>
            </a:r>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0946" y="-7380"/>
            <a:ext cx="1001054" cy="99628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 y="2730342"/>
            <a:ext cx="6173061" cy="36001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3306" y="2449142"/>
            <a:ext cx="3572374" cy="3419952"/>
          </a:xfrm>
          <a:prstGeom prst="rect">
            <a:avLst/>
          </a:prstGeom>
        </p:spPr>
      </p:pic>
      <p:sp>
        <p:nvSpPr>
          <p:cNvPr id="4" name="TextBox 3">
            <a:extLst>
              <a:ext uri="{FF2B5EF4-FFF2-40B4-BE49-F238E27FC236}">
                <a16:creationId xmlns:a16="http://schemas.microsoft.com/office/drawing/2014/main" id="{A883D15A-54ED-4B4E-8AE0-5D222F3825F0}"/>
              </a:ext>
            </a:extLst>
          </p:cNvPr>
          <p:cNvSpPr txBox="1"/>
          <p:nvPr/>
        </p:nvSpPr>
        <p:spPr>
          <a:xfrm>
            <a:off x="11296357" y="6330462"/>
            <a:ext cx="731520" cy="365760"/>
          </a:xfrm>
          <a:prstGeom prst="rect">
            <a:avLst/>
          </a:prstGeom>
          <a:noFill/>
        </p:spPr>
        <p:txBody>
          <a:bodyPr wrap="square" rtlCol="0">
            <a:spAutoFit/>
          </a:bodyPr>
          <a:lstStyle/>
          <a:p>
            <a:r>
              <a:rPr lang="en-US" dirty="0"/>
              <a:t>   10</a:t>
            </a:r>
          </a:p>
        </p:txBody>
      </p:sp>
      <p:pic>
        <p:nvPicPr>
          <p:cNvPr id="5" name="Recorded Sound">
            <a:hlinkClick r:id="" action="ppaction://media"/>
            <a:extLst>
              <a:ext uri="{FF2B5EF4-FFF2-40B4-BE49-F238E27FC236}">
                <a16:creationId xmlns:a16="http://schemas.microsoft.com/office/drawing/2014/main" id="{6104F809-1AEE-4C02-BC4C-269372805F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258913" y="273186"/>
            <a:ext cx="609600" cy="609600"/>
          </a:xfrm>
          <a:prstGeom prst="rect">
            <a:avLst/>
          </a:prstGeom>
        </p:spPr>
      </p:pic>
    </p:spTree>
    <p:extLst>
      <p:ext uri="{BB962C8B-B14F-4D97-AF65-F5344CB8AC3E}">
        <p14:creationId xmlns:p14="http://schemas.microsoft.com/office/powerpoint/2010/main" val="28055463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Disadvantages of 5G Technology</a:t>
            </a:r>
            <a:br>
              <a:rPr lang="en-US" b="1"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Though, 5G technology is researched and conceptualized to solve all radio signal problems and hardship of mobile world, but because of some security reason and lack of technological advancement in most of the geographic regions, it has following shortcomings −</a:t>
            </a:r>
          </a:p>
          <a:p>
            <a:pPr>
              <a:buFont typeface="Wingdings" panose="05000000000000000000" pitchFamily="2" charset="2"/>
              <a:buChar char="Ø"/>
            </a:pPr>
            <a:r>
              <a:rPr lang="en-US" dirty="0"/>
              <a:t>Technology is still under process and research on its viability is going on.</a:t>
            </a:r>
          </a:p>
          <a:p>
            <a:pPr>
              <a:buFont typeface="Wingdings" panose="05000000000000000000" pitchFamily="2" charset="2"/>
              <a:buChar char="Ø"/>
            </a:pPr>
            <a:r>
              <a:rPr lang="en-US" dirty="0"/>
              <a:t>The speed, this technology is claiming seems difficult to achieve (in future, it might be) because of the incompetent technological support in most parts of the world</a:t>
            </a:r>
          </a:p>
          <a:p>
            <a:pPr>
              <a:buFont typeface="Wingdings" panose="05000000000000000000" pitchFamily="2" charset="2"/>
              <a:buChar char="Ø"/>
            </a:pPr>
            <a:r>
              <a:rPr lang="en-US" dirty="0"/>
              <a:t>Many of the old devices would not be competent to 5G, hence, all of them need to be replaced with new one — expensive deal.</a:t>
            </a:r>
          </a:p>
          <a:p>
            <a:pPr>
              <a:buFont typeface="Wingdings" panose="05000000000000000000" pitchFamily="2" charset="2"/>
              <a:buChar char="Ø"/>
            </a:pPr>
            <a:r>
              <a:rPr lang="en-US" dirty="0"/>
              <a:t>Developing infrastructure needs high cost.</a:t>
            </a:r>
          </a:p>
          <a:p>
            <a:pPr>
              <a:buFont typeface="Wingdings" panose="05000000000000000000" pitchFamily="2" charset="2"/>
              <a:buChar char="Ø"/>
            </a:pPr>
            <a:r>
              <a:rPr lang="en-US" dirty="0"/>
              <a:t>Security and privacy issue yet to be solved.</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8663" y="4335087"/>
            <a:ext cx="5273495" cy="201168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0946" y="0"/>
            <a:ext cx="1001054" cy="904983"/>
          </a:xfrm>
          <a:prstGeom prst="rect">
            <a:avLst/>
          </a:prstGeom>
        </p:spPr>
      </p:pic>
      <p:sp>
        <p:nvSpPr>
          <p:cNvPr id="4" name="TextBox 3">
            <a:extLst>
              <a:ext uri="{FF2B5EF4-FFF2-40B4-BE49-F238E27FC236}">
                <a16:creationId xmlns:a16="http://schemas.microsoft.com/office/drawing/2014/main" id="{D208A949-96FA-4EBB-B14F-FC0209F371F3}"/>
              </a:ext>
            </a:extLst>
          </p:cNvPr>
          <p:cNvSpPr txBox="1"/>
          <p:nvPr/>
        </p:nvSpPr>
        <p:spPr>
          <a:xfrm>
            <a:off x="11437034" y="6346767"/>
            <a:ext cx="590843" cy="369332"/>
          </a:xfrm>
          <a:prstGeom prst="rect">
            <a:avLst/>
          </a:prstGeom>
          <a:noFill/>
        </p:spPr>
        <p:txBody>
          <a:bodyPr wrap="square" rtlCol="0">
            <a:spAutoFit/>
          </a:bodyPr>
          <a:lstStyle/>
          <a:p>
            <a:r>
              <a:rPr lang="en-US" dirty="0"/>
              <a:t> 11</a:t>
            </a:r>
          </a:p>
        </p:txBody>
      </p:sp>
      <p:pic>
        <p:nvPicPr>
          <p:cNvPr id="7" name="Recorded Sound">
            <a:hlinkClick r:id="" action="ppaction://media"/>
            <a:extLst>
              <a:ext uri="{FF2B5EF4-FFF2-40B4-BE49-F238E27FC236}">
                <a16:creationId xmlns:a16="http://schemas.microsoft.com/office/drawing/2014/main" id="{C4149231-63E0-441B-BF46-F8F0E0C3B4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63200" y="178229"/>
            <a:ext cx="609600" cy="609600"/>
          </a:xfrm>
          <a:prstGeom prst="rect">
            <a:avLst/>
          </a:prstGeom>
        </p:spPr>
      </p:pic>
    </p:spTree>
    <p:extLst>
      <p:ext uri="{BB962C8B-B14F-4D97-AF65-F5344CB8AC3E}">
        <p14:creationId xmlns:p14="http://schemas.microsoft.com/office/powerpoint/2010/main" val="339443543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5G - Challenges</a:t>
            </a:r>
            <a:br>
              <a:rPr lang="en-US" b="1"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The challenges of 5G are categorized into the following two headings −</a:t>
            </a:r>
          </a:p>
          <a:p>
            <a:r>
              <a:rPr lang="en-US" dirty="0"/>
              <a:t>Technological Challenges                            Common Challenges</a:t>
            </a:r>
          </a:p>
          <a:p>
            <a:endParaRPr lang="en-US" dirty="0"/>
          </a:p>
        </p:txBody>
      </p:sp>
      <p:pic>
        <p:nvPicPr>
          <p:cNvPr id="4" name="Picture 3"/>
          <p:cNvPicPr>
            <a:picLocks noChangeAspect="1"/>
          </p:cNvPicPr>
          <p:nvPr/>
        </p:nvPicPr>
        <p:blipFill>
          <a:blip r:embed="rId4"/>
          <a:stretch>
            <a:fillRect/>
          </a:stretch>
        </p:blipFill>
        <p:spPr>
          <a:xfrm>
            <a:off x="1097280" y="2784461"/>
            <a:ext cx="3228975" cy="29337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2125" y="2728990"/>
            <a:ext cx="4517409" cy="324847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0946" y="0"/>
            <a:ext cx="1001054" cy="996286"/>
          </a:xfrm>
          <a:prstGeom prst="rect">
            <a:avLst/>
          </a:prstGeom>
        </p:spPr>
      </p:pic>
      <p:sp>
        <p:nvSpPr>
          <p:cNvPr id="7" name="TextBox 6">
            <a:extLst>
              <a:ext uri="{FF2B5EF4-FFF2-40B4-BE49-F238E27FC236}">
                <a16:creationId xmlns:a16="http://schemas.microsoft.com/office/drawing/2014/main" id="{8C5DEB21-9939-4866-99FA-2ED8CD65C03E}"/>
              </a:ext>
            </a:extLst>
          </p:cNvPr>
          <p:cNvSpPr txBox="1"/>
          <p:nvPr/>
        </p:nvSpPr>
        <p:spPr>
          <a:xfrm>
            <a:off x="11394831" y="6316394"/>
            <a:ext cx="576775" cy="369332"/>
          </a:xfrm>
          <a:prstGeom prst="rect">
            <a:avLst/>
          </a:prstGeom>
          <a:noFill/>
        </p:spPr>
        <p:txBody>
          <a:bodyPr wrap="square" rtlCol="0">
            <a:spAutoFit/>
          </a:bodyPr>
          <a:lstStyle/>
          <a:p>
            <a:r>
              <a:rPr lang="en-US" dirty="0"/>
              <a:t>12</a:t>
            </a:r>
          </a:p>
        </p:txBody>
      </p:sp>
      <p:pic>
        <p:nvPicPr>
          <p:cNvPr id="8" name="Recorded Sound">
            <a:hlinkClick r:id="" action="ppaction://media"/>
            <a:extLst>
              <a:ext uri="{FF2B5EF4-FFF2-40B4-BE49-F238E27FC236}">
                <a16:creationId xmlns:a16="http://schemas.microsoft.com/office/drawing/2014/main" id="{89347A0F-01B0-4970-BCF0-99509F8E0BB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363200" y="178229"/>
            <a:ext cx="609600" cy="609600"/>
          </a:xfrm>
          <a:prstGeom prst="rect">
            <a:avLst/>
          </a:prstGeom>
        </p:spPr>
      </p:pic>
    </p:spTree>
    <p:extLst>
      <p:ext uri="{BB962C8B-B14F-4D97-AF65-F5344CB8AC3E}">
        <p14:creationId xmlns:p14="http://schemas.microsoft.com/office/powerpoint/2010/main" val="12390286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29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3959"/>
            <a:ext cx="10058400" cy="45719"/>
          </a:xfrm>
        </p:spPr>
        <p:txBody>
          <a:bodyPr>
            <a:normAutofit fontScale="90000"/>
          </a:bodyPr>
          <a:lstStyle/>
          <a:p>
            <a:r>
              <a:rPr lang="en-US" dirty="0"/>
              <a: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0946" y="0"/>
            <a:ext cx="1001054" cy="996286"/>
          </a:xfrm>
          <a:prstGeom prst="rect">
            <a:avLst/>
          </a:prstGeom>
        </p:spPr>
      </p:pic>
      <p:sp>
        <p:nvSpPr>
          <p:cNvPr id="8" name="Content Placeholder 7">
            <a:extLst>
              <a:ext uri="{FF2B5EF4-FFF2-40B4-BE49-F238E27FC236}">
                <a16:creationId xmlns:a16="http://schemas.microsoft.com/office/drawing/2014/main" id="{70D5C4D4-D2A2-4A6E-A284-351B80E7B1F1}"/>
              </a:ext>
            </a:extLst>
          </p:cNvPr>
          <p:cNvSpPr>
            <a:spLocks noGrp="1"/>
          </p:cNvSpPr>
          <p:nvPr>
            <p:ph idx="1"/>
          </p:nvPr>
        </p:nvSpPr>
        <p:spPr/>
        <p:txBody>
          <a:bodyPr>
            <a:normAutofit/>
          </a:bodyPr>
          <a:lstStyle/>
          <a:p>
            <a:r>
              <a:rPr lang="en-US" sz="8800" b="1" dirty="0"/>
              <a:t>           Thank u</a:t>
            </a:r>
          </a:p>
          <a:p>
            <a:r>
              <a:rPr lang="en-US" sz="8800" b="1" dirty="0"/>
              <a:t>                All</a:t>
            </a:r>
          </a:p>
        </p:txBody>
      </p:sp>
      <p:sp>
        <p:nvSpPr>
          <p:cNvPr id="11" name="TextBox 10">
            <a:extLst>
              <a:ext uri="{FF2B5EF4-FFF2-40B4-BE49-F238E27FC236}">
                <a16:creationId xmlns:a16="http://schemas.microsoft.com/office/drawing/2014/main" id="{2B2863B1-41DA-45FF-8366-13C3AFA9A51E}"/>
              </a:ext>
            </a:extLst>
          </p:cNvPr>
          <p:cNvSpPr txBox="1"/>
          <p:nvPr/>
        </p:nvSpPr>
        <p:spPr>
          <a:xfrm>
            <a:off x="11493305" y="6400800"/>
            <a:ext cx="506437" cy="369332"/>
          </a:xfrm>
          <a:prstGeom prst="rect">
            <a:avLst/>
          </a:prstGeom>
          <a:noFill/>
        </p:spPr>
        <p:txBody>
          <a:bodyPr wrap="square" rtlCol="0">
            <a:spAutoFit/>
          </a:bodyPr>
          <a:lstStyle/>
          <a:p>
            <a:r>
              <a:rPr lang="en-US" dirty="0"/>
              <a:t>13</a:t>
            </a:r>
          </a:p>
        </p:txBody>
      </p:sp>
      <p:pic>
        <p:nvPicPr>
          <p:cNvPr id="12" name="Recorded Sound">
            <a:hlinkClick r:id="" action="ppaction://media"/>
            <a:extLst>
              <a:ext uri="{FF2B5EF4-FFF2-40B4-BE49-F238E27FC236}">
                <a16:creationId xmlns:a16="http://schemas.microsoft.com/office/drawing/2014/main" id="{1ACEE1D9-C183-4E08-BC35-62D79ADCF6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36591" y="193343"/>
            <a:ext cx="609600" cy="609600"/>
          </a:xfrm>
          <a:prstGeom prst="rect">
            <a:avLst/>
          </a:prstGeom>
        </p:spPr>
      </p:pic>
    </p:spTree>
    <p:extLst>
      <p:ext uri="{BB962C8B-B14F-4D97-AF65-F5344CB8AC3E}">
        <p14:creationId xmlns:p14="http://schemas.microsoft.com/office/powerpoint/2010/main" val="23250844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5G - Introduction</a:t>
            </a:r>
            <a:br>
              <a:rPr lang="en-US" b="1"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Radio technologies have evidenced a rapid and multidirectional evolution with the launch of the analogue cellular systems in 1980s. </a:t>
            </a:r>
          </a:p>
          <a:p>
            <a:pPr>
              <a:buFont typeface="Wingdings" panose="05000000000000000000" pitchFamily="2" charset="2"/>
              <a:buChar char="q"/>
            </a:pPr>
            <a:r>
              <a:rPr lang="en-US" dirty="0"/>
              <a:t>Thereafter, digital wireless communication systems are consistently on a mission to fulfil the growing need of human beings (1G, …4G, or now 5G).</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5680" y="-7380"/>
            <a:ext cx="1001054" cy="99628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530" y="3316406"/>
            <a:ext cx="8392696" cy="2661062"/>
          </a:xfrm>
          <a:prstGeom prst="rect">
            <a:avLst/>
          </a:prstGeom>
        </p:spPr>
      </p:pic>
      <p:sp>
        <p:nvSpPr>
          <p:cNvPr id="6" name="TextBox 5">
            <a:extLst>
              <a:ext uri="{FF2B5EF4-FFF2-40B4-BE49-F238E27FC236}">
                <a16:creationId xmlns:a16="http://schemas.microsoft.com/office/drawing/2014/main" id="{44E826ED-20AD-495F-817D-2E35CE6194C1}"/>
              </a:ext>
            </a:extLst>
          </p:cNvPr>
          <p:cNvSpPr txBox="1"/>
          <p:nvPr/>
        </p:nvSpPr>
        <p:spPr>
          <a:xfrm>
            <a:off x="11493305" y="6288258"/>
            <a:ext cx="492369" cy="365760"/>
          </a:xfrm>
          <a:prstGeom prst="rect">
            <a:avLst/>
          </a:prstGeom>
          <a:noFill/>
        </p:spPr>
        <p:txBody>
          <a:bodyPr wrap="square" rtlCol="0">
            <a:spAutoFit/>
          </a:bodyPr>
          <a:lstStyle/>
          <a:p>
            <a:r>
              <a:rPr lang="en-US" dirty="0"/>
              <a:t>2</a:t>
            </a:r>
          </a:p>
        </p:txBody>
      </p:sp>
      <p:pic>
        <p:nvPicPr>
          <p:cNvPr id="7" name="Recorded Sound">
            <a:hlinkClick r:id="" action="ppaction://media"/>
            <a:extLst>
              <a:ext uri="{FF2B5EF4-FFF2-40B4-BE49-F238E27FC236}">
                <a16:creationId xmlns:a16="http://schemas.microsoft.com/office/drawing/2014/main" id="{D14C5F7E-F2BF-4C5B-A605-250D065091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79946" y="266803"/>
            <a:ext cx="609600" cy="609600"/>
          </a:xfrm>
          <a:prstGeom prst="rect">
            <a:avLst/>
          </a:prstGeom>
        </p:spPr>
      </p:pic>
    </p:spTree>
    <p:extLst>
      <p:ext uri="{BB962C8B-B14F-4D97-AF65-F5344CB8AC3E}">
        <p14:creationId xmlns:p14="http://schemas.microsoft.com/office/powerpoint/2010/main" val="19764699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20018"/>
            <a:ext cx="10058400" cy="1204846"/>
          </a:xfrm>
        </p:spPr>
        <p:txBody>
          <a:bodyPr>
            <a:normAutofit fontScale="90000"/>
          </a:bodyPr>
          <a:lstStyle/>
          <a:p>
            <a:r>
              <a:rPr lang="en-US" b="1" dirty="0"/>
              <a:t>Salient Features of 5G</a:t>
            </a:r>
            <a:br>
              <a:rPr lang="en-US" b="1"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5</a:t>
            </a:r>
            <a:r>
              <a:rPr lang="en-US" baseline="30000" dirty="0"/>
              <a:t>th</a:t>
            </a:r>
            <a:r>
              <a:rPr lang="en-US" dirty="0"/>
              <a:t> Generation Mobile Network or simply 5G is the forthcoming revolution of mobile technology</a:t>
            </a:r>
          </a:p>
          <a:p>
            <a:pPr>
              <a:buFont typeface="Wingdings" panose="05000000000000000000" pitchFamily="2" charset="2"/>
              <a:buChar char="v"/>
            </a:pPr>
            <a:r>
              <a:rPr lang="en-US" dirty="0"/>
              <a:t> The features and its usability are much beyond the expectation of a normal human being. </a:t>
            </a:r>
          </a:p>
          <a:p>
            <a:pPr>
              <a:buFont typeface="Wingdings" panose="05000000000000000000" pitchFamily="2" charset="2"/>
              <a:buChar char="v"/>
            </a:pPr>
            <a:r>
              <a:rPr lang="en-US" dirty="0"/>
              <a:t>With its ultra-high speed, it is potential enough to change the meaning of a cell phone usability.</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0946" y="0"/>
            <a:ext cx="1001054" cy="99628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 y="3492320"/>
            <a:ext cx="10058399" cy="2731059"/>
          </a:xfrm>
          <a:prstGeom prst="rect">
            <a:avLst/>
          </a:prstGeom>
        </p:spPr>
      </p:pic>
      <p:sp>
        <p:nvSpPr>
          <p:cNvPr id="6" name="TextBox 5">
            <a:extLst>
              <a:ext uri="{FF2B5EF4-FFF2-40B4-BE49-F238E27FC236}">
                <a16:creationId xmlns:a16="http://schemas.microsoft.com/office/drawing/2014/main" id="{90A078DB-DDDF-4EB3-A944-1CB120B07F38}"/>
              </a:ext>
            </a:extLst>
          </p:cNvPr>
          <p:cNvSpPr txBox="1"/>
          <p:nvPr/>
        </p:nvSpPr>
        <p:spPr>
          <a:xfrm>
            <a:off x="11577711" y="6223379"/>
            <a:ext cx="478301" cy="369332"/>
          </a:xfrm>
          <a:prstGeom prst="rect">
            <a:avLst/>
          </a:prstGeom>
          <a:noFill/>
        </p:spPr>
        <p:txBody>
          <a:bodyPr wrap="square" rtlCol="0">
            <a:spAutoFit/>
          </a:bodyPr>
          <a:lstStyle/>
          <a:p>
            <a:r>
              <a:rPr lang="en-US" dirty="0"/>
              <a:t>3</a:t>
            </a:r>
          </a:p>
        </p:txBody>
      </p:sp>
      <p:pic>
        <p:nvPicPr>
          <p:cNvPr id="7" name="Recorded Sound">
            <a:hlinkClick r:id="" action="ppaction://media"/>
            <a:extLst>
              <a:ext uri="{FF2B5EF4-FFF2-40B4-BE49-F238E27FC236}">
                <a16:creationId xmlns:a16="http://schemas.microsoft.com/office/drawing/2014/main" id="{76A91C96-83C8-4C11-A3A8-595AD24176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39643" y="199148"/>
            <a:ext cx="609600" cy="609600"/>
          </a:xfrm>
          <a:prstGeom prst="rect">
            <a:avLst/>
          </a:prstGeom>
        </p:spPr>
      </p:pic>
    </p:spTree>
    <p:extLst>
      <p:ext uri="{BB962C8B-B14F-4D97-AF65-F5344CB8AC3E}">
        <p14:creationId xmlns:p14="http://schemas.microsoft.com/office/powerpoint/2010/main" val="9444222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5G Technology?</a:t>
            </a:r>
            <a:br>
              <a:rPr lang="en-US" b="1" dirty="0"/>
            </a:br>
            <a:endParaRPr lang="en-US" dirty="0"/>
          </a:p>
        </p:txBody>
      </p:sp>
      <p:sp>
        <p:nvSpPr>
          <p:cNvPr id="3" name="Content Placeholder 2"/>
          <p:cNvSpPr>
            <a:spLocks noGrp="1"/>
          </p:cNvSpPr>
          <p:nvPr>
            <p:ph idx="1"/>
          </p:nvPr>
        </p:nvSpPr>
        <p:spPr/>
        <p:txBody>
          <a:bodyPr>
            <a:normAutofit fontScale="85000" lnSpcReduction="20000"/>
          </a:bodyPr>
          <a:lstStyle/>
          <a:p>
            <a:r>
              <a:rPr lang="en-US" dirty="0"/>
              <a:t>The 5G technology is expected to provide a new (much wider than the previous one) frequency bands along with the wider spectral bandwidth per frequency channel. As of now, the predecessors (generations) mobile technologies have evidenced substantial increase in peak bit rate. Then — how is 5G different from the previous one (especially 4G)? The answer is — it is not only the increase in bitrate made 5G distinct from the 4G, but rather 5G is also advanced in terms of −</a:t>
            </a:r>
          </a:p>
          <a:p>
            <a:pPr>
              <a:buFont typeface="Wingdings" panose="05000000000000000000" pitchFamily="2" charset="2"/>
              <a:buChar char="q"/>
            </a:pPr>
            <a:r>
              <a:rPr lang="en-US" dirty="0"/>
              <a:t>High increased peak bit rate</a:t>
            </a:r>
          </a:p>
          <a:p>
            <a:pPr>
              <a:buFont typeface="Wingdings" panose="05000000000000000000" pitchFamily="2" charset="2"/>
              <a:buChar char="q"/>
            </a:pPr>
            <a:r>
              <a:rPr lang="en-US" dirty="0"/>
              <a:t> Larger data volume per unit area (i.e. high system spectral efficiency)</a:t>
            </a:r>
          </a:p>
          <a:p>
            <a:pPr>
              <a:buFont typeface="Wingdings" panose="05000000000000000000" pitchFamily="2" charset="2"/>
              <a:buChar char="q"/>
            </a:pPr>
            <a:r>
              <a:rPr lang="en-US" dirty="0"/>
              <a:t>High capacity to allow more devices connectivity concurrently and instantaneously</a:t>
            </a:r>
          </a:p>
          <a:p>
            <a:pPr>
              <a:buFont typeface="Wingdings" panose="05000000000000000000" pitchFamily="2" charset="2"/>
              <a:buChar char="q"/>
            </a:pPr>
            <a:r>
              <a:rPr lang="en-US" dirty="0"/>
              <a:t>Lower battery consumption</a:t>
            </a:r>
          </a:p>
          <a:p>
            <a:pPr>
              <a:buFont typeface="Wingdings" panose="05000000000000000000" pitchFamily="2" charset="2"/>
              <a:buChar char="q"/>
            </a:pPr>
            <a:r>
              <a:rPr lang="en-US" dirty="0"/>
              <a:t>Better connectivity irrespective of the geographic region, in which we are</a:t>
            </a:r>
          </a:p>
          <a:p>
            <a:pPr>
              <a:buFont typeface="Wingdings" panose="05000000000000000000" pitchFamily="2" charset="2"/>
              <a:buChar char="q"/>
            </a:pPr>
            <a:r>
              <a:rPr lang="en-US" dirty="0"/>
              <a:t>Larger number of supporting devices</a:t>
            </a:r>
          </a:p>
          <a:p>
            <a:pPr>
              <a:buFont typeface="Wingdings" panose="05000000000000000000" pitchFamily="2" charset="2"/>
              <a:buChar char="q"/>
            </a:pPr>
            <a:r>
              <a:rPr lang="en-US" dirty="0"/>
              <a:t>Lower cost of infrastructural development</a:t>
            </a:r>
          </a:p>
          <a:p>
            <a:pPr>
              <a:buFont typeface="Wingdings" panose="05000000000000000000" pitchFamily="2" charset="2"/>
              <a:buChar char="q"/>
            </a:pPr>
            <a:r>
              <a:rPr lang="en-US" dirty="0"/>
              <a:t>Higher reliability of the communications</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0946" y="0"/>
            <a:ext cx="1001054" cy="996286"/>
          </a:xfrm>
          <a:prstGeom prst="rect">
            <a:avLst/>
          </a:prstGeom>
        </p:spPr>
      </p:pic>
      <p:sp>
        <p:nvSpPr>
          <p:cNvPr id="5" name="TextBox 4">
            <a:extLst>
              <a:ext uri="{FF2B5EF4-FFF2-40B4-BE49-F238E27FC236}">
                <a16:creationId xmlns:a16="http://schemas.microsoft.com/office/drawing/2014/main" id="{CB1AB8AD-2BF4-44C5-B9DD-E00370AB7744}"/>
              </a:ext>
            </a:extLst>
          </p:cNvPr>
          <p:cNvSpPr txBox="1"/>
          <p:nvPr/>
        </p:nvSpPr>
        <p:spPr>
          <a:xfrm>
            <a:off x="11605846" y="6330462"/>
            <a:ext cx="450166" cy="369332"/>
          </a:xfrm>
          <a:prstGeom prst="rect">
            <a:avLst/>
          </a:prstGeom>
          <a:noFill/>
        </p:spPr>
        <p:txBody>
          <a:bodyPr wrap="square" rtlCol="0">
            <a:spAutoFit/>
          </a:bodyPr>
          <a:lstStyle/>
          <a:p>
            <a:r>
              <a:rPr lang="en-US" dirty="0"/>
              <a:t>4</a:t>
            </a:r>
          </a:p>
        </p:txBody>
      </p:sp>
      <p:pic>
        <p:nvPicPr>
          <p:cNvPr id="6" name="Recorded Sound">
            <a:hlinkClick r:id="" action="ppaction://media"/>
            <a:extLst>
              <a:ext uri="{FF2B5EF4-FFF2-40B4-BE49-F238E27FC236}">
                <a16:creationId xmlns:a16="http://schemas.microsoft.com/office/drawing/2014/main" id="{95A0AE6B-A503-4304-8A98-CC2A99D4B5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24049" y="283086"/>
            <a:ext cx="609600" cy="609600"/>
          </a:xfrm>
          <a:prstGeom prst="rect">
            <a:avLst/>
          </a:prstGeom>
        </p:spPr>
      </p:pic>
    </p:spTree>
    <p:extLst>
      <p:ext uri="{BB962C8B-B14F-4D97-AF65-F5344CB8AC3E}">
        <p14:creationId xmlns:p14="http://schemas.microsoft.com/office/powerpoint/2010/main" val="156107566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of 5G</a:t>
            </a:r>
            <a:br>
              <a:rPr lang="en-US" b="1"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As shown in the following image, the system model of 5G is entirely </a:t>
            </a:r>
            <a:r>
              <a:rPr lang="en-US" b="1" dirty="0"/>
              <a:t>IP</a:t>
            </a:r>
            <a:r>
              <a:rPr lang="en-US" dirty="0"/>
              <a:t> based model designed for the wireless and mobile networks.</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0946" y="0"/>
            <a:ext cx="1001054" cy="99628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 y="2527179"/>
            <a:ext cx="9152189" cy="3086531"/>
          </a:xfrm>
          <a:prstGeom prst="rect">
            <a:avLst/>
          </a:prstGeom>
        </p:spPr>
      </p:pic>
      <p:sp>
        <p:nvSpPr>
          <p:cNvPr id="8" name="TextBox 7">
            <a:extLst>
              <a:ext uri="{FF2B5EF4-FFF2-40B4-BE49-F238E27FC236}">
                <a16:creationId xmlns:a16="http://schemas.microsoft.com/office/drawing/2014/main" id="{40688D3F-44C9-4643-9A54-3C9D0D597CFF}"/>
              </a:ext>
            </a:extLst>
          </p:cNvPr>
          <p:cNvSpPr txBox="1"/>
          <p:nvPr/>
        </p:nvSpPr>
        <p:spPr>
          <a:xfrm>
            <a:off x="11563643" y="6330462"/>
            <a:ext cx="478302" cy="369332"/>
          </a:xfrm>
          <a:prstGeom prst="rect">
            <a:avLst/>
          </a:prstGeom>
          <a:noFill/>
        </p:spPr>
        <p:txBody>
          <a:bodyPr wrap="square" rtlCol="0">
            <a:spAutoFit/>
          </a:bodyPr>
          <a:lstStyle/>
          <a:p>
            <a:r>
              <a:rPr lang="en-US" dirty="0"/>
              <a:t>5</a:t>
            </a:r>
          </a:p>
        </p:txBody>
      </p:sp>
      <p:pic>
        <p:nvPicPr>
          <p:cNvPr id="9" name="Recorded Sound">
            <a:hlinkClick r:id="" action="ppaction://media"/>
            <a:extLst>
              <a:ext uri="{FF2B5EF4-FFF2-40B4-BE49-F238E27FC236}">
                <a16:creationId xmlns:a16="http://schemas.microsoft.com/office/drawing/2014/main" id="{8FE02429-6DC3-4FB8-9905-33CB76454C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44669" y="311221"/>
            <a:ext cx="609600" cy="609600"/>
          </a:xfrm>
          <a:prstGeom prst="rect">
            <a:avLst/>
          </a:prstGeom>
        </p:spPr>
      </p:pic>
    </p:spTree>
    <p:extLst>
      <p:ext uri="{BB962C8B-B14F-4D97-AF65-F5344CB8AC3E}">
        <p14:creationId xmlns:p14="http://schemas.microsoft.com/office/powerpoint/2010/main" val="12860507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3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Master Core Technology</a:t>
            </a:r>
            <a:br>
              <a:rPr lang="en-US" b="1"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As shown in the Figure, the 5G Master Core is convergence point for the other technologies, which have their own impact on existing wireless network.</a:t>
            </a:r>
          </a:p>
          <a:p>
            <a:pPr>
              <a:buFont typeface="Wingdings" panose="05000000000000000000" pitchFamily="2" charset="2"/>
              <a:buChar char="v"/>
            </a:pPr>
            <a:r>
              <a:rPr lang="en-US" dirty="0"/>
              <a:t> Interestingly, its design facilitates Master Core to get operated into parallel multimode including all IP network mode and 5G network mode.</a:t>
            </a:r>
          </a:p>
          <a:p>
            <a:pPr>
              <a:buFont typeface="Wingdings" panose="05000000000000000000" pitchFamily="2" charset="2"/>
              <a:buChar char="v"/>
            </a:pPr>
            <a:r>
              <a:rPr lang="en-US" dirty="0"/>
              <a:t> In this mode (as shown in the image given below), it controls all network technologies of RAN and Different Access Networks (DAT). Since, the technology is compatible and manages all the new deployments (based on 5G), it is more efficient, less complicated, and more powerful.</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0946" y="-7380"/>
            <a:ext cx="1001054" cy="996286"/>
          </a:xfrm>
          <a:prstGeom prst="rect">
            <a:avLst/>
          </a:prstGeom>
        </p:spPr>
      </p:pic>
      <p:pic>
        <p:nvPicPr>
          <p:cNvPr id="5" name="Picture 4"/>
          <p:cNvPicPr>
            <a:picLocks noChangeAspect="1"/>
          </p:cNvPicPr>
          <p:nvPr/>
        </p:nvPicPr>
        <p:blipFill>
          <a:blip r:embed="rId5"/>
          <a:stretch>
            <a:fillRect/>
          </a:stretch>
        </p:blipFill>
        <p:spPr>
          <a:xfrm>
            <a:off x="96226" y="4251279"/>
            <a:ext cx="12095774" cy="2606721"/>
          </a:xfrm>
          <a:prstGeom prst="rect">
            <a:avLst/>
          </a:prstGeom>
        </p:spPr>
      </p:pic>
      <p:sp>
        <p:nvSpPr>
          <p:cNvPr id="6" name="TextBox 5">
            <a:extLst>
              <a:ext uri="{FF2B5EF4-FFF2-40B4-BE49-F238E27FC236}">
                <a16:creationId xmlns:a16="http://schemas.microsoft.com/office/drawing/2014/main" id="{993AF450-ED66-41DF-AB3D-7579B1417BE7}"/>
              </a:ext>
            </a:extLst>
          </p:cNvPr>
          <p:cNvSpPr txBox="1"/>
          <p:nvPr/>
        </p:nvSpPr>
        <p:spPr>
          <a:xfrm>
            <a:off x="11718388" y="6457071"/>
            <a:ext cx="473612" cy="369332"/>
          </a:xfrm>
          <a:prstGeom prst="rect">
            <a:avLst/>
          </a:prstGeom>
          <a:noFill/>
        </p:spPr>
        <p:txBody>
          <a:bodyPr wrap="square" rtlCol="0">
            <a:spAutoFit/>
          </a:bodyPr>
          <a:lstStyle/>
          <a:p>
            <a:r>
              <a:rPr lang="en-US" dirty="0"/>
              <a:t> 6</a:t>
            </a:r>
          </a:p>
        </p:txBody>
      </p:sp>
      <p:pic>
        <p:nvPicPr>
          <p:cNvPr id="7" name="Recorded Sound">
            <a:hlinkClick r:id="" action="ppaction://media"/>
            <a:extLst>
              <a:ext uri="{FF2B5EF4-FFF2-40B4-BE49-F238E27FC236}">
                <a16:creationId xmlns:a16="http://schemas.microsoft.com/office/drawing/2014/main" id="{E3AC3398-222E-4ACE-BD33-FA08016DD6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258913" y="178229"/>
            <a:ext cx="609600" cy="609600"/>
          </a:xfrm>
          <a:prstGeom prst="rect">
            <a:avLst/>
          </a:prstGeom>
        </p:spPr>
      </p:pic>
    </p:spTree>
    <p:extLst>
      <p:ext uri="{BB962C8B-B14F-4D97-AF65-F5344CB8AC3E}">
        <p14:creationId xmlns:p14="http://schemas.microsoft.com/office/powerpoint/2010/main" val="205677831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5G - Time Period Required</a:t>
            </a:r>
            <a:br>
              <a:rPr lang="en-US" b="1"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Normally, it is expected that the time period required for the 5G technology development and its implementation is about five years more from now (by 2020).</a:t>
            </a:r>
          </a:p>
          <a:p>
            <a:pPr>
              <a:buFont typeface="Wingdings" panose="05000000000000000000" pitchFamily="2" charset="2"/>
              <a:buChar char="Ø"/>
            </a:pPr>
            <a:r>
              <a:rPr lang="en-US" dirty="0"/>
              <a:t> But to becoming usable for the common people in developing countries, it could be even more.</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0946" y="0"/>
            <a:ext cx="1001054" cy="99628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 y="3207434"/>
            <a:ext cx="8524392" cy="2661660"/>
          </a:xfrm>
          <a:prstGeom prst="rect">
            <a:avLst/>
          </a:prstGeom>
        </p:spPr>
      </p:pic>
      <p:sp>
        <p:nvSpPr>
          <p:cNvPr id="9" name="TextBox 8">
            <a:extLst>
              <a:ext uri="{FF2B5EF4-FFF2-40B4-BE49-F238E27FC236}">
                <a16:creationId xmlns:a16="http://schemas.microsoft.com/office/drawing/2014/main" id="{8CBD51AB-D500-4A2D-A20A-E0023748A0AF}"/>
              </a:ext>
            </a:extLst>
          </p:cNvPr>
          <p:cNvSpPr txBox="1"/>
          <p:nvPr/>
        </p:nvSpPr>
        <p:spPr>
          <a:xfrm>
            <a:off x="11493305" y="6460588"/>
            <a:ext cx="548640" cy="369332"/>
          </a:xfrm>
          <a:prstGeom prst="rect">
            <a:avLst/>
          </a:prstGeom>
          <a:noFill/>
        </p:spPr>
        <p:txBody>
          <a:bodyPr wrap="square" rtlCol="0">
            <a:spAutoFit/>
          </a:bodyPr>
          <a:lstStyle/>
          <a:p>
            <a:r>
              <a:rPr lang="en-US" dirty="0"/>
              <a:t>7</a:t>
            </a:r>
          </a:p>
        </p:txBody>
      </p:sp>
      <p:pic>
        <p:nvPicPr>
          <p:cNvPr id="6" name="Recorded Sound">
            <a:hlinkClick r:id="" action="ppaction://media"/>
            <a:extLst>
              <a:ext uri="{FF2B5EF4-FFF2-40B4-BE49-F238E27FC236}">
                <a16:creationId xmlns:a16="http://schemas.microsoft.com/office/drawing/2014/main" id="{EAC08DF9-6C3A-4F90-A57F-1C8E0B2CEC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95914" y="286603"/>
            <a:ext cx="609600" cy="609600"/>
          </a:xfrm>
          <a:prstGeom prst="rect">
            <a:avLst/>
          </a:prstGeom>
        </p:spPr>
      </p:pic>
    </p:spTree>
    <p:extLst>
      <p:ext uri="{BB962C8B-B14F-4D97-AF65-F5344CB8AC3E}">
        <p14:creationId xmlns:p14="http://schemas.microsoft.com/office/powerpoint/2010/main" val="14902818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5G - Applications</a:t>
            </a:r>
            <a:br>
              <a:rPr lang="en-US" b="1" dirty="0"/>
            </a:br>
            <a:endParaRPr lang="en-US" dirty="0"/>
          </a:p>
        </p:txBody>
      </p:sp>
      <p:sp>
        <p:nvSpPr>
          <p:cNvPr id="3" name="Content Placeholder 2"/>
          <p:cNvSpPr>
            <a:spLocks noGrp="1"/>
          </p:cNvSpPr>
          <p:nvPr>
            <p:ph idx="1"/>
          </p:nvPr>
        </p:nvSpPr>
        <p:spPr/>
        <p:txBody>
          <a:bodyPr/>
          <a:lstStyle/>
          <a:p>
            <a:r>
              <a:rPr lang="en-US" b="1" dirty="0"/>
              <a:t>Some of the significant applications are </a:t>
            </a:r>
            <a:r>
              <a:rPr lang="en-US" dirty="0"/>
              <a:t>−</a:t>
            </a:r>
          </a:p>
          <a:p>
            <a:pPr>
              <a:buFont typeface="Wingdings" panose="05000000000000000000" pitchFamily="2" charset="2"/>
              <a:buChar char="§"/>
            </a:pPr>
            <a:r>
              <a:rPr lang="en-US" dirty="0"/>
              <a:t>It will make unified global standard for all.</a:t>
            </a:r>
          </a:p>
          <a:p>
            <a:pPr>
              <a:buFont typeface="Wingdings" panose="05000000000000000000" pitchFamily="2" charset="2"/>
              <a:buChar char="§"/>
            </a:pPr>
            <a:r>
              <a:rPr lang="en-US" dirty="0"/>
              <a:t>Network availability will be everywhere and will facilitate people to use their computer and such kind of mobile devices anywhere anytime.</a:t>
            </a:r>
          </a:p>
          <a:p>
            <a:pPr>
              <a:buFont typeface="Wingdings" panose="05000000000000000000" pitchFamily="2" charset="2"/>
              <a:buChar char="§"/>
            </a:pPr>
            <a:r>
              <a:rPr lang="en-US" dirty="0"/>
              <a:t>Because of the IPv6 technology, visiting care of mobile IP address will be assigned as per the connected network and geographical position.</a:t>
            </a:r>
          </a:p>
          <a:p>
            <a:pPr>
              <a:buFont typeface="Wingdings" panose="05000000000000000000" pitchFamily="2" charset="2"/>
              <a:buChar char="§"/>
            </a:pPr>
            <a:r>
              <a:rPr lang="en-US" dirty="0"/>
              <a:t>Its application will make world real Wi Fi zone.</a:t>
            </a:r>
          </a:p>
          <a:p>
            <a:pPr>
              <a:buFont typeface="Wingdings" panose="05000000000000000000" pitchFamily="2" charset="2"/>
              <a:buChar char="§"/>
            </a:pPr>
            <a:r>
              <a:rPr lang="en-US" dirty="0"/>
              <a:t>Its cognitive radio technology will facilitate different version of radio technologies to share the same spectrum efficiently.</a:t>
            </a:r>
          </a:p>
          <a:p>
            <a:pPr>
              <a:buFont typeface="Wingdings" panose="05000000000000000000" pitchFamily="2" charset="2"/>
              <a:buChar char="§"/>
            </a:pPr>
            <a:r>
              <a:rPr lang="en-US" dirty="0"/>
              <a:t>Its application will facilitate people to avail radio signal at higher altitude as well.</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0946" y="0"/>
            <a:ext cx="1001054" cy="996286"/>
          </a:xfrm>
          <a:prstGeom prst="rect">
            <a:avLst/>
          </a:prstGeom>
        </p:spPr>
      </p:pic>
      <p:sp>
        <p:nvSpPr>
          <p:cNvPr id="5" name="TextBox 4">
            <a:extLst>
              <a:ext uri="{FF2B5EF4-FFF2-40B4-BE49-F238E27FC236}">
                <a16:creationId xmlns:a16="http://schemas.microsoft.com/office/drawing/2014/main" id="{511AF934-7885-448A-BF35-4A00174571BE}"/>
              </a:ext>
            </a:extLst>
          </p:cNvPr>
          <p:cNvSpPr txBox="1"/>
          <p:nvPr/>
        </p:nvSpPr>
        <p:spPr>
          <a:xfrm>
            <a:off x="11549575" y="6457071"/>
            <a:ext cx="450167" cy="369332"/>
          </a:xfrm>
          <a:prstGeom prst="rect">
            <a:avLst/>
          </a:prstGeom>
          <a:noFill/>
        </p:spPr>
        <p:txBody>
          <a:bodyPr wrap="square" rtlCol="0">
            <a:spAutoFit/>
          </a:bodyPr>
          <a:lstStyle/>
          <a:p>
            <a:r>
              <a:rPr lang="en-US" dirty="0"/>
              <a:t>8</a:t>
            </a:r>
          </a:p>
        </p:txBody>
      </p:sp>
      <p:pic>
        <p:nvPicPr>
          <p:cNvPr id="6" name="Recorded Sound">
            <a:hlinkClick r:id="" action="ppaction://media"/>
            <a:extLst>
              <a:ext uri="{FF2B5EF4-FFF2-40B4-BE49-F238E27FC236}">
                <a16:creationId xmlns:a16="http://schemas.microsoft.com/office/drawing/2014/main" id="{EDACB303-1F53-4B0F-9D49-E874408DB0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49535" y="269018"/>
            <a:ext cx="609600" cy="609600"/>
          </a:xfrm>
          <a:prstGeom prst="rect">
            <a:avLst/>
          </a:prstGeom>
        </p:spPr>
      </p:pic>
    </p:spTree>
    <p:extLst>
      <p:ext uri="{BB962C8B-B14F-4D97-AF65-F5344CB8AC3E}">
        <p14:creationId xmlns:p14="http://schemas.microsoft.com/office/powerpoint/2010/main" val="20030086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5G - Advancement</a:t>
            </a:r>
            <a:br>
              <a:rPr lang="en-US" b="1"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Application of 5G is very much equivalent to accomplishment of dream. It is integrated with beyond the limit advance features in comparison to the previous technologies.</a:t>
            </a:r>
          </a:p>
          <a:p>
            <a:pPr>
              <a:buFont typeface="Wingdings" panose="05000000000000000000" pitchFamily="2" charset="2"/>
              <a:buChar char="q"/>
            </a:pPr>
            <a:r>
              <a:rPr lang="en-US" dirty="0"/>
              <a:t>    In comparison to previous radio technologies, 5G has following advancement −</a:t>
            </a:r>
          </a:p>
          <a:p>
            <a:pPr>
              <a:buFont typeface="Wingdings" panose="05000000000000000000" pitchFamily="2" charset="2"/>
              <a:buChar char="q"/>
            </a:pPr>
            <a:r>
              <a:rPr lang="en-US" dirty="0"/>
              <a:t>   Practically possible to avail the super speed i.e. 1 to 10 Gbps.</a:t>
            </a:r>
          </a:p>
          <a:p>
            <a:pPr>
              <a:buFont typeface="Wingdings" panose="05000000000000000000" pitchFamily="2" charset="2"/>
              <a:buChar char="q"/>
            </a:pPr>
            <a:r>
              <a:rPr lang="en-US" dirty="0"/>
              <a:t>   Latency will be 1 millisecond (end-to-end round trip).</a:t>
            </a:r>
          </a:p>
          <a:p>
            <a:pPr>
              <a:buFont typeface="Wingdings" panose="05000000000000000000" pitchFamily="2" charset="2"/>
              <a:buChar char="q"/>
            </a:pPr>
            <a:r>
              <a:rPr lang="en-US" dirty="0"/>
              <a:t>   1,000x bandwidth per unit area.</a:t>
            </a:r>
          </a:p>
          <a:p>
            <a:pPr>
              <a:buFont typeface="Wingdings" panose="05000000000000000000" pitchFamily="2" charset="2"/>
              <a:buChar char="q"/>
            </a:pPr>
            <a:r>
              <a:rPr lang="en-US" dirty="0"/>
              <a:t>    Feasibility to connect 10 to 100 number of devices.</a:t>
            </a:r>
          </a:p>
          <a:p>
            <a:pPr>
              <a:buFont typeface="Wingdings" panose="05000000000000000000" pitchFamily="2" charset="2"/>
              <a:buChar char="q"/>
            </a:pPr>
            <a:r>
              <a:rPr lang="en-US" dirty="0"/>
              <a:t>    Worldwide coverage.</a:t>
            </a:r>
          </a:p>
          <a:p>
            <a:pPr>
              <a:buFont typeface="Wingdings" panose="05000000000000000000" pitchFamily="2" charset="2"/>
              <a:buChar char="q"/>
            </a:pPr>
            <a:r>
              <a:rPr lang="en-US" dirty="0"/>
              <a:t>    About 90% reduction in network energy usage.</a:t>
            </a:r>
          </a:p>
          <a:p>
            <a:pPr>
              <a:buFont typeface="Wingdings" panose="05000000000000000000" pitchFamily="2" charset="2"/>
              <a:buChar char="q"/>
            </a:pPr>
            <a:r>
              <a:rPr lang="en-US" dirty="0"/>
              <a:t>    Battery life will be much longer.</a:t>
            </a:r>
          </a:p>
          <a:p>
            <a:pPr>
              <a:buFont typeface="Wingdings" panose="05000000000000000000" pitchFamily="2" charset="2"/>
              <a:buChar char="q"/>
            </a:pPr>
            <a:r>
              <a:rPr lang="en-US" dirty="0"/>
              <a:t>    Whole world will be in </a:t>
            </a:r>
            <a:r>
              <a:rPr lang="en-US" i="1" dirty="0"/>
              <a:t>wi fi</a:t>
            </a:r>
            <a:r>
              <a:rPr lang="en-US" dirty="0"/>
              <a:t> zone.</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0946" y="0"/>
            <a:ext cx="1001054" cy="99628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8531" y="2758006"/>
            <a:ext cx="3419952" cy="2734057"/>
          </a:xfrm>
          <a:prstGeom prst="rect">
            <a:avLst/>
          </a:prstGeom>
        </p:spPr>
      </p:pic>
      <p:sp>
        <p:nvSpPr>
          <p:cNvPr id="6" name="TextBox 5">
            <a:extLst>
              <a:ext uri="{FF2B5EF4-FFF2-40B4-BE49-F238E27FC236}">
                <a16:creationId xmlns:a16="http://schemas.microsoft.com/office/drawing/2014/main" id="{85198BC9-0CBC-4085-987A-3D1AF4D800A1}"/>
              </a:ext>
            </a:extLst>
          </p:cNvPr>
          <p:cNvSpPr txBox="1"/>
          <p:nvPr/>
        </p:nvSpPr>
        <p:spPr>
          <a:xfrm>
            <a:off x="11493305" y="6386732"/>
            <a:ext cx="520504" cy="369332"/>
          </a:xfrm>
          <a:prstGeom prst="rect">
            <a:avLst/>
          </a:prstGeom>
          <a:noFill/>
        </p:spPr>
        <p:txBody>
          <a:bodyPr wrap="square" rtlCol="0">
            <a:spAutoFit/>
          </a:bodyPr>
          <a:lstStyle/>
          <a:p>
            <a:r>
              <a:rPr lang="en-US" dirty="0"/>
              <a:t>9</a:t>
            </a:r>
          </a:p>
        </p:txBody>
      </p:sp>
      <p:pic>
        <p:nvPicPr>
          <p:cNvPr id="7" name="Recorded Sound">
            <a:hlinkClick r:id="" action="ppaction://media"/>
            <a:extLst>
              <a:ext uri="{FF2B5EF4-FFF2-40B4-BE49-F238E27FC236}">
                <a16:creationId xmlns:a16="http://schemas.microsoft.com/office/drawing/2014/main" id="{E5BD0833-F257-44B6-B9EA-540752EC52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98883" y="286603"/>
            <a:ext cx="609600" cy="609600"/>
          </a:xfrm>
          <a:prstGeom prst="rect">
            <a:avLst/>
          </a:prstGeom>
        </p:spPr>
      </p:pic>
    </p:spTree>
    <p:extLst>
      <p:ext uri="{BB962C8B-B14F-4D97-AF65-F5344CB8AC3E}">
        <p14:creationId xmlns:p14="http://schemas.microsoft.com/office/powerpoint/2010/main" val="5780206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383</TotalTime>
  <Words>966</Words>
  <Application>Microsoft Office PowerPoint</Application>
  <PresentationFormat>Widescreen</PresentationFormat>
  <Paragraphs>94</Paragraphs>
  <Slides>13</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Calibri Light</vt:lpstr>
      <vt:lpstr>Wingdings</vt:lpstr>
      <vt:lpstr>Retrospect</vt:lpstr>
      <vt:lpstr>                        5G Network </vt:lpstr>
      <vt:lpstr>5G - Introduction </vt:lpstr>
      <vt:lpstr>Salient Features of 5G </vt:lpstr>
      <vt:lpstr>What is 5G Technology? </vt:lpstr>
      <vt:lpstr>Architecture of 5G </vt:lpstr>
      <vt:lpstr>The Master Core Technology </vt:lpstr>
      <vt:lpstr>5G - Time Period Required </vt:lpstr>
      <vt:lpstr>5G - Applications </vt:lpstr>
      <vt:lpstr>5G - Advancement </vt:lpstr>
      <vt:lpstr>5G - Advantages </vt:lpstr>
      <vt:lpstr>Disadvantages of 5G Technology </vt:lpstr>
      <vt:lpstr>5G - Challenges </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ABIR</dc:creator>
  <cp:lastModifiedBy>Windows User</cp:lastModifiedBy>
  <cp:revision>77</cp:revision>
  <dcterms:created xsi:type="dcterms:W3CDTF">2020-11-04T04:28:54Z</dcterms:created>
  <dcterms:modified xsi:type="dcterms:W3CDTF">2020-11-05T18:33:08Z</dcterms:modified>
</cp:coreProperties>
</file>